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</p:sldIdLst>
  <p:sldSz cx="3657600" cy="6400800"/>
  <p:notesSz cx="6858000" cy="9144000"/>
  <p:defaultTextStyle>
    <a:defPPr>
      <a:defRPr lang="en-US"/>
    </a:defPPr>
    <a:lvl1pPr marL="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200" d="100"/>
          <a:sy n="200" d="100"/>
        </p:scale>
        <p:origin x="-726" y="-78"/>
      </p:cViewPr>
      <p:guideLst>
        <p:guide orient="horz" pos="2016"/>
        <p:guide pos="11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1988397"/>
            <a:ext cx="3108960" cy="1372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3627120"/>
            <a:ext cx="2560320" cy="16357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1085" y="204470"/>
            <a:ext cx="328930" cy="43694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025" y="204470"/>
            <a:ext cx="927100" cy="43694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5" y="4113107"/>
            <a:ext cx="3108960" cy="1271270"/>
          </a:xfrm>
        </p:spPr>
        <p:txBody>
          <a:bodyPr anchor="t"/>
          <a:lstStyle>
            <a:lvl1pPr algn="l">
              <a:defRPr sz="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5" y="2712933"/>
            <a:ext cx="3108960" cy="1400175"/>
          </a:xfrm>
        </p:spPr>
        <p:txBody>
          <a:bodyPr anchor="b"/>
          <a:lstStyle>
            <a:lvl1pPr marL="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1pPr>
            <a:lvl2pPr marL="26124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248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373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497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062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674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2870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899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026" y="1194223"/>
            <a:ext cx="628015" cy="337968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1" y="1194223"/>
            <a:ext cx="628015" cy="337968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256328"/>
            <a:ext cx="3291840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1" y="1432772"/>
            <a:ext cx="1616075" cy="59711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1" y="2029884"/>
            <a:ext cx="1616075" cy="3687868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0" y="1432772"/>
            <a:ext cx="1616710" cy="597112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0" y="2029884"/>
            <a:ext cx="1616710" cy="3687868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1" y="254847"/>
            <a:ext cx="1203325" cy="1084580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0" y="254848"/>
            <a:ext cx="2044700" cy="546290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1" y="1339428"/>
            <a:ext cx="1203325" cy="4378325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" y="4480560"/>
            <a:ext cx="2194560" cy="528955"/>
          </a:xfrm>
        </p:spPr>
        <p:txBody>
          <a:bodyPr anchor="b"/>
          <a:lstStyle>
            <a:lvl1pPr algn="l">
              <a:defRPr sz="1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" y="571923"/>
            <a:ext cx="2194560" cy="3840480"/>
          </a:xfrm>
        </p:spPr>
        <p:txBody>
          <a:bodyPr/>
          <a:lstStyle>
            <a:lvl1pPr marL="0" indent="0">
              <a:buNone/>
              <a:defRPr sz="1800"/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" y="5009515"/>
            <a:ext cx="2194560" cy="751205"/>
          </a:xfrm>
        </p:spPr>
        <p:txBody>
          <a:bodyPr/>
          <a:lstStyle>
            <a:lvl1pPr marL="0" indent="0">
              <a:buNone/>
              <a:defRPr sz="8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256328"/>
            <a:ext cx="3291840" cy="1066800"/>
          </a:xfrm>
          <a:prstGeom prst="rect">
            <a:avLst/>
          </a:prstGeom>
        </p:spPr>
        <p:txBody>
          <a:bodyPr vert="horz" lIns="52249" tIns="26124" rIns="52249" bIns="2612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1493521"/>
            <a:ext cx="3291840" cy="4224232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" y="5932594"/>
            <a:ext cx="853440" cy="340783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16067-F9D1-4338-9E62-F36648DAE200}" type="datetimeFigureOut">
              <a:rPr lang="en-US" smtClean="0"/>
              <a:pPr/>
              <a:t>12/6/2014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0" y="5932594"/>
            <a:ext cx="1158240" cy="340783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ct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" y="5932594"/>
            <a:ext cx="853440" cy="340783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17BFE-31C6-4E4E-B040-637A31243E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22488" rtl="0" eaLnBrk="1" latinLnBrk="0" hangingPunct="1">
        <a:spcBef>
          <a:spcPct val="0"/>
        </a:spcBef>
        <a:buNone/>
        <a:defRPr sz="2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5933" indent="-195933" algn="l" defTabSz="52248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24522" indent="-163278" algn="l" defTabSz="522488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53110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54" indent="-130622" algn="l" defTabSz="522488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175598" indent="-130622" algn="l" defTabSz="522488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436842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698087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959331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220575" indent="-130622" algn="l" defTabSz="522488" rtl="0" eaLnBrk="1" latinLnBrk="0" hangingPunct="1">
        <a:spcBef>
          <a:spcPct val="20000"/>
        </a:spcBef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roup 106"/>
          <p:cNvGrpSpPr/>
          <p:nvPr/>
        </p:nvGrpSpPr>
        <p:grpSpPr>
          <a:xfrm>
            <a:off x="155033" y="228600"/>
            <a:ext cx="3347535" cy="1812609"/>
            <a:chOff x="152400" y="304800"/>
            <a:chExt cx="3347535" cy="1812609"/>
          </a:xfrm>
        </p:grpSpPr>
        <p:sp>
          <p:nvSpPr>
            <p:cNvPr id="108" name="Rectangle 107"/>
            <p:cNvSpPr/>
            <p:nvPr/>
          </p:nvSpPr>
          <p:spPr>
            <a:xfrm>
              <a:off x="152400" y="381000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422614" y="381000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3231" y="304800"/>
              <a:ext cx="3346704" cy="1783041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410370" y="184785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Rectangle 111"/>
            <p:cNvSpPr/>
            <p:nvPr/>
          </p:nvSpPr>
          <p:spPr>
            <a:xfrm>
              <a:off x="257970" y="1843089"/>
              <a:ext cx="3200400" cy="274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Jalan 7A/3, Medan Puteri, Bandar Tasik Puteri, 48020 Rawang, </a:t>
              </a:r>
              <a:r>
                <a:rPr lang="en-US" sz="550" spc="40" dirty="0" smtClean="0"/>
                <a:t>Selangor. 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113" name="Group 38"/>
            <p:cNvGrpSpPr/>
            <p:nvPr/>
          </p:nvGrpSpPr>
          <p:grpSpPr>
            <a:xfrm>
              <a:off x="1371600" y="1066800"/>
              <a:ext cx="1081279" cy="534992"/>
              <a:chOff x="1371600" y="2590800"/>
              <a:chExt cx="1081279" cy="534992"/>
            </a:xfrm>
          </p:grpSpPr>
          <p:pic>
            <p:nvPicPr>
              <p:cNvPr id="118" name="Picture 117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371600" y="2590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119" name="Rectangle 118"/>
              <p:cNvSpPr/>
              <p:nvPr/>
            </p:nvSpPr>
            <p:spPr>
              <a:xfrm>
                <a:off x="1371600" y="2590800"/>
                <a:ext cx="1066800" cy="533400"/>
              </a:xfrm>
              <a:prstGeom prst="rect">
                <a:avLst/>
              </a:prstGeom>
              <a:solidFill>
                <a:srgbClr val="FFFFFF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1096170" y="304800"/>
              <a:ext cx="2362200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300" b="1" spc="210" dirty="0" smtClean="0"/>
            </a:p>
            <a:p>
              <a:pPr algn="r"/>
              <a:r>
                <a:rPr lang="en-US" sz="1200" b="1" spc="210" dirty="0" smtClean="0"/>
                <a:t>M.SHAHZAR </a:t>
              </a:r>
              <a:r>
                <a:rPr lang="en-US" sz="1200" b="1" spc="210" dirty="0" smtClean="0"/>
                <a:t>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smtClean="0">
                  <a:latin typeface="Arial Narrow" pitchFamily="34" charset="0"/>
                </a:rPr>
                <a:t>Monash University vis-à-vis Asia Pacific Institute (APIIT)</a:t>
              </a:r>
            </a:p>
            <a:p>
              <a:pPr algn="r"/>
              <a:r>
                <a:rPr lang="en-US" sz="900" i="1" dirty="0" smtClean="0"/>
                <a:t>CEO</a:t>
              </a:r>
            </a:p>
            <a:p>
              <a:pPr algn="r"/>
              <a:endParaRPr lang="en-US" sz="900" b="1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</a:t>
              </a:r>
              <a:r>
                <a:rPr lang="en-US" sz="650" dirty="0" smtClean="0"/>
                <a:t>Development 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System </a:t>
              </a:r>
              <a:r>
                <a:rPr lang="en-US" sz="650" dirty="0" smtClean="0"/>
                <a:t>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SCM &amp; Sourcing Services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ICT </a:t>
              </a:r>
              <a:r>
                <a:rPr lang="en-US" sz="650" dirty="0" smtClean="0"/>
                <a:t>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34170" y="1489740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423445" y="304800"/>
              <a:ext cx="76200" cy="1783080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7" name="Picture 116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0903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0" name="Rectangle 119"/>
          <p:cNvSpPr/>
          <p:nvPr/>
        </p:nvSpPr>
        <p:spPr>
          <a:xfrm>
            <a:off x="0" y="4724400"/>
            <a:ext cx="3657600" cy="2286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1" name="Group 120"/>
          <p:cNvGrpSpPr/>
          <p:nvPr/>
        </p:nvGrpSpPr>
        <p:grpSpPr>
          <a:xfrm>
            <a:off x="155033" y="2057400"/>
            <a:ext cx="3347535" cy="1812609"/>
            <a:chOff x="152400" y="304800"/>
            <a:chExt cx="3347535" cy="1812609"/>
          </a:xfrm>
        </p:grpSpPr>
        <p:sp>
          <p:nvSpPr>
            <p:cNvPr id="122" name="Rectangle 121"/>
            <p:cNvSpPr/>
            <p:nvPr/>
          </p:nvSpPr>
          <p:spPr>
            <a:xfrm>
              <a:off x="152400" y="381000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3422614" y="381000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53231" y="304800"/>
              <a:ext cx="3346704" cy="1783041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125" name="Straight Connector 124"/>
            <p:cNvCxnSpPr/>
            <p:nvPr/>
          </p:nvCxnSpPr>
          <p:spPr>
            <a:xfrm>
              <a:off x="410370" y="184785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ectangle 125"/>
            <p:cNvSpPr/>
            <p:nvPr/>
          </p:nvSpPr>
          <p:spPr>
            <a:xfrm>
              <a:off x="257970" y="1843089"/>
              <a:ext cx="3200400" cy="274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Jalan 7A/3, Medan Puteri, Bandar Tasik Puteri, 48020 Rawang, </a:t>
              </a:r>
              <a:r>
                <a:rPr lang="en-US" sz="550" spc="40" dirty="0" smtClean="0"/>
                <a:t>Selangor. 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127" name="Group 38"/>
            <p:cNvGrpSpPr/>
            <p:nvPr/>
          </p:nvGrpSpPr>
          <p:grpSpPr>
            <a:xfrm>
              <a:off x="1371600" y="1066800"/>
              <a:ext cx="1081279" cy="534992"/>
              <a:chOff x="1371600" y="2590800"/>
              <a:chExt cx="1081279" cy="534992"/>
            </a:xfrm>
          </p:grpSpPr>
          <p:pic>
            <p:nvPicPr>
              <p:cNvPr id="132" name="Picture 131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371600" y="2590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133" name="Rectangle 132"/>
              <p:cNvSpPr/>
              <p:nvPr/>
            </p:nvSpPr>
            <p:spPr>
              <a:xfrm>
                <a:off x="1371600" y="2590800"/>
                <a:ext cx="1066800" cy="533400"/>
              </a:xfrm>
              <a:prstGeom prst="rect">
                <a:avLst/>
              </a:prstGeom>
              <a:solidFill>
                <a:srgbClr val="FFFFFF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8" name="TextBox 127"/>
            <p:cNvSpPr txBox="1"/>
            <p:nvPr/>
          </p:nvSpPr>
          <p:spPr>
            <a:xfrm>
              <a:off x="1096170" y="304800"/>
              <a:ext cx="2362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300" b="1" spc="210" dirty="0" smtClean="0"/>
            </a:p>
            <a:p>
              <a:pPr algn="r"/>
              <a:r>
                <a:rPr lang="en-US" sz="1200" b="1" spc="210" dirty="0" smtClean="0"/>
                <a:t>ZAHARRUDIN AHMED</a:t>
              </a:r>
              <a:endParaRPr lang="en-US" sz="1200" b="1" spc="210" dirty="0" smtClean="0"/>
            </a:p>
            <a:p>
              <a:pPr algn="r"/>
              <a:r>
                <a:rPr lang="en-US" sz="900" i="1" dirty="0" smtClean="0"/>
                <a:t>EXECUTIVE DIRECTOR</a:t>
              </a:r>
              <a:endParaRPr lang="en-US" sz="900" i="1" dirty="0" smtClean="0"/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 </a:t>
              </a:r>
              <a:br>
                <a:rPr lang="en-US" sz="500" dirty="0" smtClean="0">
                  <a:latin typeface="Arial Narrow" pitchFamily="34" charset="0"/>
                </a:rPr>
              </a:br>
              <a:endParaRPr lang="en-US" sz="500" dirty="0" smtClean="0">
                <a:latin typeface="Arial Narrow" pitchFamily="34" charset="0"/>
              </a:endParaRPr>
            </a:p>
            <a:p>
              <a:pPr algn="r"/>
              <a:endParaRPr lang="en-US" sz="900" b="1" dirty="0" smtClean="0"/>
            </a:p>
            <a:p>
              <a:pPr algn="r"/>
              <a:r>
                <a:rPr lang="en-US" sz="650" dirty="0" smtClean="0"/>
                <a:t>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</a:t>
              </a:r>
              <a:r>
                <a:rPr lang="en-US" sz="650" dirty="0" smtClean="0"/>
                <a:t>Development 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System </a:t>
              </a:r>
              <a:r>
                <a:rPr lang="en-US" sz="650" dirty="0" smtClean="0"/>
                <a:t>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SCM &amp; Sourcing Services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ICT </a:t>
              </a:r>
              <a:r>
                <a:rPr lang="en-US" sz="650" dirty="0" smtClean="0"/>
                <a:t>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34170" y="1489740"/>
              <a:ext cx="19491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016.311.4200</a:t>
              </a:r>
              <a:endParaRPr lang="en-US" sz="900" dirty="0" smtClean="0"/>
            </a:p>
            <a:p>
              <a:r>
                <a:rPr lang="en-US" sz="900" dirty="0" smtClean="0"/>
                <a:t>E: </a:t>
              </a:r>
              <a:r>
                <a:rPr lang="en-US" sz="900" dirty="0" smtClean="0"/>
                <a:t>zaha.ahmed@apexs.my</a:t>
              </a:r>
              <a:endParaRPr lang="en-US" sz="900" dirty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423445" y="304800"/>
              <a:ext cx="76200" cy="1783080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1" name="Picture 130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0903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4" name="Group 133"/>
          <p:cNvGrpSpPr/>
          <p:nvPr/>
        </p:nvGrpSpPr>
        <p:grpSpPr>
          <a:xfrm>
            <a:off x="155033" y="3902391"/>
            <a:ext cx="3347535" cy="1812609"/>
            <a:chOff x="152400" y="304800"/>
            <a:chExt cx="3347535" cy="1812609"/>
          </a:xfrm>
        </p:grpSpPr>
        <p:sp>
          <p:nvSpPr>
            <p:cNvPr id="135" name="Rectangle 134"/>
            <p:cNvSpPr/>
            <p:nvPr/>
          </p:nvSpPr>
          <p:spPr>
            <a:xfrm>
              <a:off x="152400" y="381000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3422614" y="381000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153231" y="304800"/>
              <a:ext cx="3346704" cy="1783041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138" name="Straight Connector 137"/>
            <p:cNvCxnSpPr/>
            <p:nvPr/>
          </p:nvCxnSpPr>
          <p:spPr>
            <a:xfrm>
              <a:off x="410370" y="184785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/>
            <p:cNvSpPr/>
            <p:nvPr/>
          </p:nvSpPr>
          <p:spPr>
            <a:xfrm>
              <a:off x="257970" y="1843089"/>
              <a:ext cx="3200400" cy="274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Jalan 7A/3, Medan Puteri, Bandar Tasik Puteri, 48020 Rawang, </a:t>
              </a:r>
              <a:r>
                <a:rPr lang="en-US" sz="550" spc="40" dirty="0" smtClean="0"/>
                <a:t>Selangor. 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140" name="Group 38"/>
            <p:cNvGrpSpPr/>
            <p:nvPr/>
          </p:nvGrpSpPr>
          <p:grpSpPr>
            <a:xfrm>
              <a:off x="1371600" y="1066800"/>
              <a:ext cx="1081279" cy="534992"/>
              <a:chOff x="1371600" y="2590800"/>
              <a:chExt cx="1081279" cy="534992"/>
            </a:xfrm>
          </p:grpSpPr>
          <p:pic>
            <p:nvPicPr>
              <p:cNvPr id="145" name="Picture 144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371600" y="2590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146" name="Rectangle 145"/>
              <p:cNvSpPr/>
              <p:nvPr/>
            </p:nvSpPr>
            <p:spPr>
              <a:xfrm>
                <a:off x="1371600" y="2590800"/>
                <a:ext cx="1066800" cy="533400"/>
              </a:xfrm>
              <a:prstGeom prst="rect">
                <a:avLst/>
              </a:prstGeom>
              <a:solidFill>
                <a:srgbClr val="FFFFFF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1" name="TextBox 140"/>
            <p:cNvSpPr txBox="1"/>
            <p:nvPr/>
          </p:nvSpPr>
          <p:spPr>
            <a:xfrm>
              <a:off x="1096170" y="304800"/>
              <a:ext cx="2362200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300" b="1" spc="210" dirty="0" smtClean="0"/>
            </a:p>
            <a:p>
              <a:pPr algn="r"/>
              <a:r>
                <a:rPr lang="en-US" sz="1200" b="1" spc="210" dirty="0" smtClean="0"/>
                <a:t>M.SHAHZAR </a:t>
              </a:r>
              <a:r>
                <a:rPr lang="en-US" sz="1200" b="1" spc="210" dirty="0" smtClean="0"/>
                <a:t>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smtClean="0">
                  <a:latin typeface="Arial Narrow" pitchFamily="34" charset="0"/>
                </a:rPr>
                <a:t>Monash University vis-à-vis Asia Pacific Institute (APIIT)</a:t>
              </a:r>
            </a:p>
            <a:p>
              <a:pPr algn="r"/>
              <a:r>
                <a:rPr lang="en-US" sz="900" i="1" dirty="0" smtClean="0"/>
                <a:t>Technical Consultant</a:t>
              </a:r>
            </a:p>
            <a:p>
              <a:pPr algn="r"/>
              <a:endParaRPr lang="en-US" sz="900" b="1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</a:t>
              </a:r>
              <a:r>
                <a:rPr lang="en-US" sz="650" dirty="0" smtClean="0"/>
                <a:t>Development 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System </a:t>
              </a:r>
              <a:r>
                <a:rPr lang="en-US" sz="650" dirty="0" smtClean="0"/>
                <a:t>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SCM &amp; Sourcing Services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ICT </a:t>
              </a:r>
              <a:r>
                <a:rPr lang="en-US" sz="650" dirty="0" smtClean="0"/>
                <a:t>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334170" y="1489740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3423445" y="304800"/>
              <a:ext cx="76200" cy="1783080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4" name="Picture 143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0903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6"/>
          <p:cNvGrpSpPr/>
          <p:nvPr/>
        </p:nvGrpSpPr>
        <p:grpSpPr>
          <a:xfrm>
            <a:off x="155033" y="228600"/>
            <a:ext cx="3347535" cy="1812609"/>
            <a:chOff x="152400" y="304800"/>
            <a:chExt cx="3347535" cy="1812609"/>
          </a:xfrm>
        </p:grpSpPr>
        <p:sp>
          <p:nvSpPr>
            <p:cNvPr id="108" name="Rectangle 107"/>
            <p:cNvSpPr/>
            <p:nvPr/>
          </p:nvSpPr>
          <p:spPr>
            <a:xfrm>
              <a:off x="152400" y="381000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422614" y="381000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153231" y="304800"/>
              <a:ext cx="3346704" cy="1783041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111" name="Straight Connector 110"/>
            <p:cNvCxnSpPr/>
            <p:nvPr/>
          </p:nvCxnSpPr>
          <p:spPr>
            <a:xfrm>
              <a:off x="410370" y="184785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Rectangle 111"/>
            <p:cNvSpPr/>
            <p:nvPr/>
          </p:nvSpPr>
          <p:spPr>
            <a:xfrm>
              <a:off x="257970" y="1843089"/>
              <a:ext cx="3200400" cy="274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Jalan 7A/3, Medan Puteri, Bandar Tasik Puteri, 48020 Rawang, </a:t>
              </a:r>
              <a:r>
                <a:rPr lang="en-US" sz="550" spc="40" dirty="0" smtClean="0"/>
                <a:t>Selangor. 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3" name="Group 38"/>
            <p:cNvGrpSpPr/>
            <p:nvPr/>
          </p:nvGrpSpPr>
          <p:grpSpPr>
            <a:xfrm>
              <a:off x="1371600" y="1066800"/>
              <a:ext cx="1081279" cy="534992"/>
              <a:chOff x="1371600" y="2590800"/>
              <a:chExt cx="1081279" cy="534992"/>
            </a:xfrm>
          </p:grpSpPr>
          <p:pic>
            <p:nvPicPr>
              <p:cNvPr id="118" name="Picture 117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371600" y="2590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119" name="Rectangle 118"/>
              <p:cNvSpPr/>
              <p:nvPr/>
            </p:nvSpPr>
            <p:spPr>
              <a:xfrm>
                <a:off x="1371600" y="2590800"/>
                <a:ext cx="1066800" cy="533400"/>
              </a:xfrm>
              <a:prstGeom prst="rect">
                <a:avLst/>
              </a:prstGeom>
              <a:solidFill>
                <a:srgbClr val="FFFFFF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1096170" y="304800"/>
              <a:ext cx="2362200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300" b="1" spc="210" dirty="0" smtClean="0"/>
            </a:p>
            <a:p>
              <a:pPr algn="r"/>
              <a:r>
                <a:rPr lang="en-US" sz="1200" b="1" spc="210" dirty="0" smtClean="0"/>
                <a:t>M.SHAHZAR </a:t>
              </a:r>
              <a:r>
                <a:rPr lang="en-US" sz="1200" b="1" spc="210" dirty="0" smtClean="0"/>
                <a:t>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smtClean="0">
                  <a:latin typeface="Arial Narrow" pitchFamily="34" charset="0"/>
                </a:rPr>
                <a:t>Monash University vis-à-vis Asia Pacific Institute (APIIT)</a:t>
              </a:r>
            </a:p>
            <a:p>
              <a:pPr algn="r"/>
              <a:r>
                <a:rPr lang="en-US" sz="900" i="1" dirty="0" smtClean="0"/>
                <a:t>CEO</a:t>
              </a:r>
            </a:p>
            <a:p>
              <a:pPr algn="r"/>
              <a:endParaRPr lang="en-US" sz="900" b="1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</a:t>
              </a:r>
              <a:r>
                <a:rPr lang="en-US" sz="650" dirty="0" smtClean="0"/>
                <a:t>Development 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System </a:t>
              </a:r>
              <a:r>
                <a:rPr lang="en-US" sz="650" dirty="0" smtClean="0"/>
                <a:t>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SCM &amp; Sourcing Services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ICT </a:t>
              </a:r>
              <a:r>
                <a:rPr lang="en-US" sz="650" dirty="0" smtClean="0"/>
                <a:t>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34170" y="1489740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116" name="Rectangle 115"/>
            <p:cNvSpPr/>
            <p:nvPr/>
          </p:nvSpPr>
          <p:spPr>
            <a:xfrm>
              <a:off x="3423445" y="304800"/>
              <a:ext cx="76200" cy="1783080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7" name="Picture 116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0903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0" name="Rectangle 119"/>
          <p:cNvSpPr/>
          <p:nvPr/>
        </p:nvSpPr>
        <p:spPr>
          <a:xfrm>
            <a:off x="0" y="4724400"/>
            <a:ext cx="3657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120"/>
          <p:cNvGrpSpPr/>
          <p:nvPr/>
        </p:nvGrpSpPr>
        <p:grpSpPr>
          <a:xfrm>
            <a:off x="155033" y="2057400"/>
            <a:ext cx="3347535" cy="1812609"/>
            <a:chOff x="152400" y="304800"/>
            <a:chExt cx="3347535" cy="1812609"/>
          </a:xfrm>
        </p:grpSpPr>
        <p:sp>
          <p:nvSpPr>
            <p:cNvPr id="122" name="Rectangle 121"/>
            <p:cNvSpPr/>
            <p:nvPr/>
          </p:nvSpPr>
          <p:spPr>
            <a:xfrm>
              <a:off x="152400" y="381000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3422614" y="381000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153231" y="304800"/>
              <a:ext cx="3346704" cy="1783041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125" name="Straight Connector 124"/>
            <p:cNvCxnSpPr/>
            <p:nvPr/>
          </p:nvCxnSpPr>
          <p:spPr>
            <a:xfrm>
              <a:off x="410370" y="184785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ectangle 125"/>
            <p:cNvSpPr/>
            <p:nvPr/>
          </p:nvSpPr>
          <p:spPr>
            <a:xfrm>
              <a:off x="257970" y="1843089"/>
              <a:ext cx="3200400" cy="274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Jalan 7A/3, Medan Puteri, Bandar Tasik Puteri, 48020 Rawang, </a:t>
              </a:r>
              <a:r>
                <a:rPr lang="en-US" sz="550" spc="40" dirty="0" smtClean="0"/>
                <a:t>Selangor. 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5" name="Group 38"/>
            <p:cNvGrpSpPr/>
            <p:nvPr/>
          </p:nvGrpSpPr>
          <p:grpSpPr>
            <a:xfrm>
              <a:off x="1371600" y="1066800"/>
              <a:ext cx="1081279" cy="534992"/>
              <a:chOff x="1371600" y="2590800"/>
              <a:chExt cx="1081279" cy="534992"/>
            </a:xfrm>
          </p:grpSpPr>
          <p:pic>
            <p:nvPicPr>
              <p:cNvPr id="132" name="Picture 131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371600" y="2590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133" name="Rectangle 132"/>
              <p:cNvSpPr/>
              <p:nvPr/>
            </p:nvSpPr>
            <p:spPr>
              <a:xfrm>
                <a:off x="1371600" y="2590800"/>
                <a:ext cx="1066800" cy="533400"/>
              </a:xfrm>
              <a:prstGeom prst="rect">
                <a:avLst/>
              </a:prstGeom>
              <a:solidFill>
                <a:srgbClr val="FFFFFF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8" name="TextBox 127"/>
            <p:cNvSpPr txBox="1"/>
            <p:nvPr/>
          </p:nvSpPr>
          <p:spPr>
            <a:xfrm>
              <a:off x="1096170" y="304800"/>
              <a:ext cx="2362200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300" b="1" spc="210" dirty="0" smtClean="0"/>
            </a:p>
            <a:p>
              <a:pPr algn="r"/>
              <a:r>
                <a:rPr lang="en-US" sz="1200" b="1" spc="210" dirty="0" smtClean="0"/>
                <a:t>M.SHAHZAR </a:t>
              </a:r>
              <a:r>
                <a:rPr lang="en-US" sz="1200" b="1" spc="210" dirty="0" smtClean="0"/>
                <a:t>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smtClean="0">
                  <a:latin typeface="Arial Narrow" pitchFamily="34" charset="0"/>
                </a:rPr>
                <a:t>Monash University vis-à-vis Asia Pacific Institute (APIIT)</a:t>
              </a:r>
            </a:p>
            <a:p>
              <a:pPr algn="r"/>
              <a:r>
                <a:rPr lang="en-US" sz="900" i="1" dirty="0" smtClean="0"/>
                <a:t>CEO</a:t>
              </a:r>
            </a:p>
            <a:p>
              <a:pPr algn="r"/>
              <a:endParaRPr lang="en-US" sz="900" b="1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</a:t>
              </a:r>
              <a:r>
                <a:rPr lang="en-US" sz="650" dirty="0" smtClean="0"/>
                <a:t>Development 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System </a:t>
              </a:r>
              <a:r>
                <a:rPr lang="en-US" sz="650" dirty="0" smtClean="0"/>
                <a:t>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SCM &amp; Sourcing Services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ICT </a:t>
              </a:r>
              <a:r>
                <a:rPr lang="en-US" sz="650" dirty="0" smtClean="0"/>
                <a:t>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34170" y="1489740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3423445" y="304800"/>
              <a:ext cx="76200" cy="1783080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1" name="Picture 130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0903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" name="Group 133"/>
          <p:cNvGrpSpPr/>
          <p:nvPr/>
        </p:nvGrpSpPr>
        <p:grpSpPr>
          <a:xfrm>
            <a:off x="155033" y="3902391"/>
            <a:ext cx="3347535" cy="1812609"/>
            <a:chOff x="152400" y="304800"/>
            <a:chExt cx="3347535" cy="1812609"/>
          </a:xfrm>
        </p:grpSpPr>
        <p:sp>
          <p:nvSpPr>
            <p:cNvPr id="135" name="Rectangle 134"/>
            <p:cNvSpPr/>
            <p:nvPr/>
          </p:nvSpPr>
          <p:spPr>
            <a:xfrm>
              <a:off x="152400" y="381000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sp>
          <p:nvSpPr>
            <p:cNvPr id="136" name="Rectangle 135"/>
            <p:cNvSpPr/>
            <p:nvPr/>
          </p:nvSpPr>
          <p:spPr>
            <a:xfrm>
              <a:off x="3422614" y="381000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>
              <a:off x="153231" y="304800"/>
              <a:ext cx="3346704" cy="1783041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138" name="Straight Connector 137"/>
            <p:cNvCxnSpPr/>
            <p:nvPr/>
          </p:nvCxnSpPr>
          <p:spPr>
            <a:xfrm>
              <a:off x="410370" y="184785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/>
            <p:cNvSpPr/>
            <p:nvPr/>
          </p:nvSpPr>
          <p:spPr>
            <a:xfrm>
              <a:off x="257970" y="1843089"/>
              <a:ext cx="3200400" cy="274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Jalan 7A/3, Medan Puteri, Bandar Tasik Puteri, 48020 Rawang, </a:t>
              </a:r>
              <a:r>
                <a:rPr lang="en-US" sz="550" spc="40" dirty="0" smtClean="0"/>
                <a:t>Selangor. 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7" name="Group 38"/>
            <p:cNvGrpSpPr/>
            <p:nvPr/>
          </p:nvGrpSpPr>
          <p:grpSpPr>
            <a:xfrm>
              <a:off x="1371600" y="1066800"/>
              <a:ext cx="1081279" cy="534992"/>
              <a:chOff x="1371600" y="2590800"/>
              <a:chExt cx="1081279" cy="534992"/>
            </a:xfrm>
          </p:grpSpPr>
          <p:pic>
            <p:nvPicPr>
              <p:cNvPr id="145" name="Picture 144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371600" y="2590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146" name="Rectangle 145"/>
              <p:cNvSpPr/>
              <p:nvPr/>
            </p:nvSpPr>
            <p:spPr>
              <a:xfrm>
                <a:off x="1371600" y="2590800"/>
                <a:ext cx="1066800" cy="533400"/>
              </a:xfrm>
              <a:prstGeom prst="rect">
                <a:avLst/>
              </a:prstGeom>
              <a:solidFill>
                <a:srgbClr val="FFFFFF">
                  <a:alpha val="5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1" name="TextBox 140"/>
            <p:cNvSpPr txBox="1"/>
            <p:nvPr/>
          </p:nvSpPr>
          <p:spPr>
            <a:xfrm>
              <a:off x="1096170" y="304800"/>
              <a:ext cx="2362200" cy="15542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300" b="1" spc="210" dirty="0" smtClean="0"/>
            </a:p>
            <a:p>
              <a:pPr algn="r"/>
              <a:r>
                <a:rPr lang="en-US" sz="1200" b="1" spc="210" dirty="0" smtClean="0"/>
                <a:t>M.SHAHZAR </a:t>
              </a:r>
              <a:r>
                <a:rPr lang="en-US" sz="1200" b="1" spc="210" dirty="0" smtClean="0"/>
                <a:t>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smtClean="0">
                  <a:latin typeface="Arial Narrow" pitchFamily="34" charset="0"/>
                </a:rPr>
                <a:t>Monash University vis-à-vis Asia Pacific Institute (APIIT)</a:t>
              </a:r>
            </a:p>
            <a:p>
              <a:pPr algn="r"/>
              <a:r>
                <a:rPr lang="en-US" sz="900" i="1" dirty="0" smtClean="0"/>
                <a:t>CEO</a:t>
              </a:r>
            </a:p>
            <a:p>
              <a:pPr algn="r"/>
              <a:endParaRPr lang="en-US" sz="900" b="1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</a:t>
              </a:r>
              <a:r>
                <a:rPr lang="en-US" sz="650" dirty="0" smtClean="0"/>
                <a:t>Development 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System </a:t>
              </a:r>
              <a:r>
                <a:rPr lang="en-US" sz="650" dirty="0" smtClean="0"/>
                <a:t>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SCM &amp; Sourcing Services</a:t>
              </a:r>
              <a:endParaRPr lang="en-US" sz="650" dirty="0" smtClean="0"/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ICT </a:t>
              </a:r>
              <a:r>
                <a:rPr lang="en-US" sz="650" dirty="0" smtClean="0"/>
                <a:t>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334170" y="1489740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3423445" y="304800"/>
              <a:ext cx="76200" cy="1783080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4" name="Picture 143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10903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123861" y="190245"/>
            <a:ext cx="3346704" cy="1714755"/>
            <a:chOff x="123861" y="190245"/>
            <a:chExt cx="3346704" cy="1714755"/>
          </a:xfrm>
        </p:grpSpPr>
        <p:sp>
          <p:nvSpPr>
            <p:cNvPr id="40" name="Rectangle 39"/>
            <p:cNvSpPr/>
            <p:nvPr/>
          </p:nvSpPr>
          <p:spPr>
            <a:xfrm>
              <a:off x="123861" y="190245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381000" y="167481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228600" y="1643390"/>
              <a:ext cx="32004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</a:t>
              </a:r>
              <a:r>
                <a:rPr lang="en-US" sz="550" spc="40" dirty="0" err="1" smtClean="0"/>
                <a:t>Jalan</a:t>
              </a:r>
              <a:r>
                <a:rPr lang="en-US" sz="550" spc="40" dirty="0" smtClean="0"/>
                <a:t> 7A/3, Medan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Bandar </a:t>
              </a:r>
              <a:r>
                <a:rPr lang="en-US" sz="550" spc="40" dirty="0" err="1" smtClean="0"/>
                <a:t>Tasik</a:t>
              </a:r>
              <a:r>
                <a:rPr lang="en-US" sz="550" spc="40" dirty="0" smtClean="0"/>
                <a:t>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48020 </a:t>
              </a:r>
              <a:r>
                <a:rPr lang="en-US" sz="550" spc="40" dirty="0" err="1" smtClean="0"/>
                <a:t>Rawang</a:t>
              </a:r>
              <a:r>
                <a:rPr lang="en-US" sz="550" spc="40" dirty="0" smtClean="0"/>
                <a:t>, </a:t>
              </a:r>
              <a:r>
                <a:rPr lang="en-US" sz="550" spc="40" dirty="0" err="1" smtClean="0"/>
                <a:t>SelangorTel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44" name="Group 29"/>
            <p:cNvGrpSpPr/>
            <p:nvPr/>
          </p:nvGrpSpPr>
          <p:grpSpPr>
            <a:xfrm>
              <a:off x="1260765" y="950904"/>
              <a:ext cx="1295400" cy="611192"/>
              <a:chOff x="838200" y="2133600"/>
              <a:chExt cx="1295400" cy="611192"/>
            </a:xfrm>
          </p:grpSpPr>
          <p:pic>
            <p:nvPicPr>
              <p:cNvPr id="50" name="Picture 49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914400" y="2209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51" name="Rectangle 50"/>
              <p:cNvSpPr/>
              <p:nvPr/>
            </p:nvSpPr>
            <p:spPr>
              <a:xfrm>
                <a:off x="838200" y="2133600"/>
                <a:ext cx="1295400" cy="609600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TextBox 44"/>
            <p:cNvSpPr txBox="1"/>
            <p:nvPr/>
          </p:nvSpPr>
          <p:spPr>
            <a:xfrm>
              <a:off x="1066800" y="254089"/>
              <a:ext cx="2362200" cy="1410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spc="210" dirty="0" smtClean="0"/>
                <a:t>M.SHAHZAR 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err="1" smtClean="0">
                  <a:latin typeface="Arial Narrow" pitchFamily="34" charset="0"/>
                </a:rPr>
                <a:t>Monash</a:t>
              </a:r>
              <a:r>
                <a:rPr lang="en-US" sz="500" dirty="0" smtClean="0">
                  <a:latin typeface="Arial Narrow" pitchFamily="34" charset="0"/>
                </a:rPr>
                <a:t> University vis-à-vis Asia Pacific Institute (APIIT)</a:t>
              </a:r>
            </a:p>
            <a:p>
              <a:pPr algn="r">
                <a:spcAft>
                  <a:spcPts val="600"/>
                </a:spcAft>
              </a:pPr>
              <a:r>
                <a:rPr lang="en-US" sz="900" b="1" dirty="0" smtClean="0"/>
                <a:t>CEO</a:t>
              </a:r>
            </a:p>
            <a:p>
              <a:pPr algn="r">
                <a:spcBef>
                  <a:spcPts val="500"/>
                </a:spcBef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ICT 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System 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04800" y="1307068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394075" y="190245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9" name="Picture 48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3965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3" name="Rectangle 52"/>
          <p:cNvSpPr/>
          <p:nvPr/>
        </p:nvSpPr>
        <p:spPr>
          <a:xfrm>
            <a:off x="123861" y="1920875"/>
            <a:ext cx="3346704" cy="1700784"/>
          </a:xfrm>
          <a:prstGeom prst="rect">
            <a:avLst/>
          </a:prstGeom>
          <a:solidFill>
            <a:schemeClr val="bg1"/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54" name="Rectangle 53"/>
          <p:cNvSpPr/>
          <p:nvPr/>
        </p:nvSpPr>
        <p:spPr>
          <a:xfrm>
            <a:off x="3394075" y="1920875"/>
            <a:ext cx="76200" cy="1700784"/>
          </a:xfrm>
          <a:prstGeom prst="rect">
            <a:avLst/>
          </a:prstGeom>
          <a:solidFill>
            <a:srgbClr val="0070C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23861" y="3647823"/>
            <a:ext cx="3346704" cy="1700784"/>
          </a:xfrm>
          <a:prstGeom prst="rect">
            <a:avLst/>
          </a:prstGeom>
          <a:solidFill>
            <a:schemeClr val="bg1"/>
          </a:solidFill>
          <a:ln w="317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57" name="Rectangle 56"/>
          <p:cNvSpPr/>
          <p:nvPr/>
        </p:nvSpPr>
        <p:spPr>
          <a:xfrm>
            <a:off x="3394075" y="3647823"/>
            <a:ext cx="76200" cy="1700784"/>
          </a:xfrm>
          <a:prstGeom prst="rect">
            <a:avLst/>
          </a:prstGeom>
          <a:solidFill>
            <a:srgbClr val="0070C0"/>
          </a:solidFill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24689" y="1922064"/>
            <a:ext cx="3346704" cy="1714755"/>
            <a:chOff x="123861" y="190245"/>
            <a:chExt cx="3346704" cy="1714755"/>
          </a:xfrm>
        </p:grpSpPr>
        <p:sp>
          <p:nvSpPr>
            <p:cNvPr id="63" name="Rectangle 62"/>
            <p:cNvSpPr/>
            <p:nvPr/>
          </p:nvSpPr>
          <p:spPr>
            <a:xfrm>
              <a:off x="123861" y="190245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381000" y="167481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228600" y="1643390"/>
              <a:ext cx="32004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</a:t>
              </a:r>
              <a:r>
                <a:rPr lang="en-US" sz="550" spc="40" dirty="0" err="1" smtClean="0"/>
                <a:t>Jalan</a:t>
              </a:r>
              <a:r>
                <a:rPr lang="en-US" sz="550" spc="40" dirty="0" smtClean="0"/>
                <a:t> 7A/3, Medan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Bandar </a:t>
              </a:r>
              <a:r>
                <a:rPr lang="en-US" sz="550" spc="40" dirty="0" err="1" smtClean="0"/>
                <a:t>Tasik</a:t>
              </a:r>
              <a:r>
                <a:rPr lang="en-US" sz="550" spc="40" dirty="0" smtClean="0"/>
                <a:t>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48020 </a:t>
              </a:r>
              <a:r>
                <a:rPr lang="en-US" sz="550" spc="40" dirty="0" err="1" smtClean="0"/>
                <a:t>Rawang</a:t>
              </a:r>
              <a:r>
                <a:rPr lang="en-US" sz="550" spc="40" dirty="0" smtClean="0"/>
                <a:t>, </a:t>
              </a:r>
              <a:r>
                <a:rPr lang="en-US" sz="550" spc="40" dirty="0" err="1" smtClean="0"/>
                <a:t>SelangorTel</a:t>
              </a:r>
              <a:r>
                <a:rPr lang="en-US" sz="550" spc="40" dirty="0" smtClean="0"/>
                <a:t>: 03-6034-2557. Website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: 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66" name="Group 29"/>
            <p:cNvGrpSpPr/>
            <p:nvPr/>
          </p:nvGrpSpPr>
          <p:grpSpPr>
            <a:xfrm>
              <a:off x="1260765" y="950904"/>
              <a:ext cx="1295400" cy="611192"/>
              <a:chOff x="838200" y="2133600"/>
              <a:chExt cx="1295400" cy="611192"/>
            </a:xfrm>
          </p:grpSpPr>
          <p:pic>
            <p:nvPicPr>
              <p:cNvPr id="71" name="Picture 70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914400" y="2209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72" name="Rectangle 71"/>
              <p:cNvSpPr/>
              <p:nvPr/>
            </p:nvSpPr>
            <p:spPr>
              <a:xfrm>
                <a:off x="838200" y="2133600"/>
                <a:ext cx="1295400" cy="609600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7" name="TextBox 66"/>
            <p:cNvSpPr txBox="1"/>
            <p:nvPr/>
          </p:nvSpPr>
          <p:spPr>
            <a:xfrm>
              <a:off x="1066800" y="254089"/>
              <a:ext cx="2362200" cy="1410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spc="210" dirty="0" smtClean="0"/>
                <a:t>M.SHAHZAR 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err="1" smtClean="0">
                  <a:latin typeface="Arial Narrow" pitchFamily="34" charset="0"/>
                </a:rPr>
                <a:t>Monash</a:t>
              </a:r>
              <a:r>
                <a:rPr lang="en-US" sz="500" dirty="0" smtClean="0">
                  <a:latin typeface="Arial Narrow" pitchFamily="34" charset="0"/>
                </a:rPr>
                <a:t> University vis-à-vis Asia Pacific Institute (APIIT)</a:t>
              </a:r>
            </a:p>
            <a:p>
              <a:pPr algn="r">
                <a:spcAft>
                  <a:spcPts val="600"/>
                </a:spcAft>
              </a:pPr>
              <a:r>
                <a:rPr lang="en-US" sz="900" b="1" dirty="0" smtClean="0"/>
                <a:t>Technical Consultant</a:t>
              </a:r>
            </a:p>
            <a:p>
              <a:pPr algn="r">
                <a:spcBef>
                  <a:spcPts val="500"/>
                </a:spcBef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ICT 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System 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04800" y="1307068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394075" y="190245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0" name="Picture 69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3965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3" name="Group 72"/>
          <p:cNvGrpSpPr/>
          <p:nvPr/>
        </p:nvGrpSpPr>
        <p:grpSpPr>
          <a:xfrm>
            <a:off x="124692" y="3653880"/>
            <a:ext cx="3346704" cy="1714755"/>
            <a:chOff x="123861" y="190245"/>
            <a:chExt cx="3346704" cy="1714755"/>
          </a:xfrm>
        </p:grpSpPr>
        <p:sp>
          <p:nvSpPr>
            <p:cNvPr id="74" name="Rectangle 73"/>
            <p:cNvSpPr/>
            <p:nvPr/>
          </p:nvSpPr>
          <p:spPr>
            <a:xfrm>
              <a:off x="123861" y="190245"/>
              <a:ext cx="3346704" cy="1700784"/>
            </a:xfrm>
            <a:prstGeom prst="rect">
              <a:avLst/>
            </a:prstGeom>
            <a:solidFill>
              <a:schemeClr val="bg1"/>
            </a:solidFill>
            <a:ln w="3175"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/>
            </a:p>
          </p:txBody>
        </p:sp>
        <p:cxnSp>
          <p:nvCxnSpPr>
            <p:cNvPr id="75" name="Straight Connector 74"/>
            <p:cNvCxnSpPr/>
            <p:nvPr/>
          </p:nvCxnSpPr>
          <p:spPr>
            <a:xfrm>
              <a:off x="381000" y="1674812"/>
              <a:ext cx="3017520" cy="1588"/>
            </a:xfrm>
            <a:prstGeom prst="line">
              <a:avLst/>
            </a:prstGeom>
            <a:ln w="31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/>
            <p:cNvSpPr/>
            <p:nvPr/>
          </p:nvSpPr>
          <p:spPr>
            <a:xfrm>
              <a:off x="228600" y="1643390"/>
              <a:ext cx="32004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550" spc="40" dirty="0" smtClean="0"/>
                <a:t>APEX SYMPHONY SDN BHD (777495-U) ::: No. 23-2-B </a:t>
              </a:r>
              <a:r>
                <a:rPr lang="en-US" sz="550" spc="40" dirty="0" err="1" smtClean="0"/>
                <a:t>Jalan</a:t>
              </a:r>
              <a:r>
                <a:rPr lang="en-US" sz="550" spc="40" dirty="0" smtClean="0"/>
                <a:t> 7A/3, Medan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Bandar </a:t>
              </a:r>
              <a:r>
                <a:rPr lang="en-US" sz="550" spc="40" dirty="0" err="1" smtClean="0"/>
                <a:t>Tasik</a:t>
              </a:r>
              <a:r>
                <a:rPr lang="en-US" sz="550" spc="40" dirty="0" smtClean="0"/>
                <a:t> </a:t>
              </a:r>
              <a:r>
                <a:rPr lang="en-US" sz="550" spc="40" dirty="0" err="1" smtClean="0"/>
                <a:t>Puteri</a:t>
              </a:r>
              <a:r>
                <a:rPr lang="en-US" sz="550" spc="40" dirty="0" smtClean="0"/>
                <a:t>, 48020 </a:t>
              </a:r>
              <a:r>
                <a:rPr lang="en-US" sz="550" spc="40" dirty="0" err="1" smtClean="0"/>
                <a:t>Rawang</a:t>
              </a:r>
              <a:r>
                <a:rPr lang="en-US" sz="550" spc="40" dirty="0" smtClean="0"/>
                <a:t>, </a:t>
              </a:r>
              <a:r>
                <a:rPr lang="en-US" sz="550" spc="40" dirty="0" err="1" smtClean="0"/>
                <a:t>SelangorTel</a:t>
              </a:r>
              <a:r>
                <a:rPr lang="en-US" sz="550" spc="40" dirty="0" smtClean="0"/>
                <a:t>: 03-6034-2557. Website: </a:t>
              </a:r>
              <a:r>
                <a:rPr lang="en-US" sz="550" spc="40" dirty="0" smtClean="0">
                  <a:solidFill>
                    <a:srgbClr val="0000FF"/>
                  </a:solidFill>
                </a:rPr>
                <a:t>www.apexs.my</a:t>
              </a:r>
              <a:endParaRPr lang="en-US" sz="550" spc="40" dirty="0">
                <a:solidFill>
                  <a:srgbClr val="0000FF"/>
                </a:solidFill>
              </a:endParaRPr>
            </a:p>
          </p:txBody>
        </p:sp>
        <p:grpSp>
          <p:nvGrpSpPr>
            <p:cNvPr id="77" name="Group 29"/>
            <p:cNvGrpSpPr/>
            <p:nvPr/>
          </p:nvGrpSpPr>
          <p:grpSpPr>
            <a:xfrm>
              <a:off x="1260765" y="950904"/>
              <a:ext cx="1295400" cy="611192"/>
              <a:chOff x="838200" y="2133600"/>
              <a:chExt cx="1295400" cy="611192"/>
            </a:xfrm>
          </p:grpSpPr>
          <p:pic>
            <p:nvPicPr>
              <p:cNvPr id="105" name="Picture 104" descr="APEXS LOGO 2014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914400" y="2209800"/>
                <a:ext cx="1081279" cy="534992"/>
              </a:xfrm>
              <a:prstGeom prst="rect">
                <a:avLst/>
              </a:prstGeom>
            </p:spPr>
          </p:pic>
          <p:sp>
            <p:nvSpPr>
              <p:cNvPr id="106" name="Rectangle 105"/>
              <p:cNvSpPr/>
              <p:nvPr/>
            </p:nvSpPr>
            <p:spPr>
              <a:xfrm>
                <a:off x="838200" y="2133600"/>
                <a:ext cx="1295400" cy="609600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8" name="TextBox 77"/>
            <p:cNvSpPr txBox="1"/>
            <p:nvPr/>
          </p:nvSpPr>
          <p:spPr>
            <a:xfrm>
              <a:off x="1066800" y="254089"/>
              <a:ext cx="2362200" cy="14106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spc="210" dirty="0" smtClean="0"/>
                <a:t>M.SHAHZAR M.IDRIS</a:t>
              </a:r>
            </a:p>
            <a:p>
              <a:pPr algn="r"/>
              <a:r>
                <a:rPr lang="en-US" sz="500" dirty="0" smtClean="0">
                  <a:latin typeface="Arial Narrow" pitchFamily="34" charset="0"/>
                </a:rPr>
                <a:t>(Risk Assessment, George Washington University. Information Technology, </a:t>
              </a:r>
              <a:br>
                <a:rPr lang="en-US" sz="500" dirty="0" smtClean="0">
                  <a:latin typeface="Arial Narrow" pitchFamily="34" charset="0"/>
                </a:rPr>
              </a:br>
              <a:r>
                <a:rPr lang="en-US" sz="500" dirty="0" err="1" smtClean="0">
                  <a:latin typeface="Arial Narrow" pitchFamily="34" charset="0"/>
                </a:rPr>
                <a:t>Monash</a:t>
              </a:r>
              <a:r>
                <a:rPr lang="en-US" sz="500" dirty="0" smtClean="0">
                  <a:latin typeface="Arial Narrow" pitchFamily="34" charset="0"/>
                </a:rPr>
                <a:t> University vis-à-vis Asia Pacific Institute (APIIT)</a:t>
              </a:r>
            </a:p>
            <a:p>
              <a:pPr algn="r">
                <a:spcAft>
                  <a:spcPts val="600"/>
                </a:spcAft>
              </a:pPr>
              <a:r>
                <a:rPr lang="en-US" sz="900" b="1" dirty="0" smtClean="0"/>
                <a:t>Technical Consultant</a:t>
              </a:r>
            </a:p>
            <a:p>
              <a:pPr algn="r">
                <a:spcBef>
                  <a:spcPts val="500"/>
                </a:spcBef>
                <a:buFont typeface="Arial" pitchFamily="34" charset="0"/>
                <a:buChar char="•"/>
              </a:pPr>
              <a:r>
                <a:rPr lang="en-US" sz="650" dirty="0" smtClean="0"/>
                <a:t> Risk Assessment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 smtClean="0"/>
                <a:t> Field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ICT and Interactive Manuals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System Integration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Property Development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Project &amp; Risk Management Plan</a:t>
              </a:r>
            </a:p>
            <a:p>
              <a:pPr algn="r">
                <a:buFont typeface="Arial" pitchFamily="34" charset="0"/>
                <a:buChar char="•"/>
              </a:pPr>
              <a:r>
                <a:rPr lang="en-US" sz="650" dirty="0"/>
                <a:t> </a:t>
              </a:r>
              <a:r>
                <a:rPr lang="en-US" sz="650" dirty="0" smtClean="0"/>
                <a:t>PFDs, P&amp;ID, ISO Metric &amp; Technical Drawings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04800" y="1307068"/>
              <a:ext cx="11723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 smtClean="0"/>
                <a:t>M: 019.205.3066</a:t>
              </a:r>
            </a:p>
            <a:p>
              <a:r>
                <a:rPr lang="en-US" sz="900" dirty="0" smtClean="0"/>
                <a:t>E: shah@apexs.my</a:t>
              </a:r>
              <a:endParaRPr lang="en-US" sz="900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3394075" y="190245"/>
              <a:ext cx="76200" cy="1700784"/>
            </a:xfrm>
            <a:prstGeom prst="rect">
              <a:avLst/>
            </a:prstGeom>
            <a:solidFill>
              <a:srgbClr val="0070C0"/>
            </a:solidFill>
            <a:ln w="31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4" name="Picture 103" descr="APEXS LOGO 2014.PN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93965" y="457200"/>
              <a:ext cx="1694097" cy="8382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454</Words>
  <Application>Microsoft Office PowerPoint</Application>
  <PresentationFormat>Custom</PresentationFormat>
  <Paragraphs>135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aaa3138118</dc:creator>
  <cp:lastModifiedBy>aaa3138118</cp:lastModifiedBy>
  <cp:revision>17</cp:revision>
  <dcterms:created xsi:type="dcterms:W3CDTF">2014-11-17T11:19:42Z</dcterms:created>
  <dcterms:modified xsi:type="dcterms:W3CDTF">2014-12-06T05:29:47Z</dcterms:modified>
</cp:coreProperties>
</file>